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707" r:id="rId2"/>
    <p:sldMasterId id="2147483704" r:id="rId3"/>
  </p:sldMasterIdLst>
  <p:notesMasterIdLst>
    <p:notesMasterId r:id="rId19"/>
  </p:notesMasterIdLst>
  <p:handoutMasterIdLst>
    <p:handoutMasterId r:id="rId20"/>
  </p:handoutMasterIdLst>
  <p:sldIdLst>
    <p:sldId id="304" r:id="rId4"/>
    <p:sldId id="321" r:id="rId5"/>
    <p:sldId id="322" r:id="rId6"/>
    <p:sldId id="323" r:id="rId7"/>
    <p:sldId id="324" r:id="rId8"/>
    <p:sldId id="330" r:id="rId9"/>
    <p:sldId id="327" r:id="rId10"/>
    <p:sldId id="326" r:id="rId11"/>
    <p:sldId id="315" r:id="rId12"/>
    <p:sldId id="329" r:id="rId13"/>
    <p:sldId id="328" r:id="rId14"/>
    <p:sldId id="316" r:id="rId15"/>
    <p:sldId id="317" r:id="rId16"/>
    <p:sldId id="310" r:id="rId17"/>
    <p:sldId id="314" r:id="rId18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926B1"/>
    <a:srgbClr val="8A25B1"/>
    <a:srgbClr val="FF0000"/>
    <a:srgbClr val="7B003F"/>
    <a:srgbClr val="A5A5A5"/>
    <a:srgbClr val="999AB9"/>
    <a:srgbClr val="C0C0C0"/>
    <a:srgbClr val="FF6600"/>
    <a:srgbClr val="FFB600"/>
    <a:srgbClr val="FF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16" autoAdjust="0"/>
    <p:restoredTop sz="94626" autoAdjust="0"/>
  </p:normalViewPr>
  <p:slideViewPr>
    <p:cSldViewPr snapToObjects="1" showGuides="1">
      <p:cViewPr varScale="1">
        <p:scale>
          <a:sx n="65" d="100"/>
          <a:sy n="65" d="100"/>
        </p:scale>
        <p:origin x="-1320" y="-60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!Download\Costs-Actual&amp;Planned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!Download\Costs-Actual&amp;Planne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2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P r o j e c t   P r o g r e s s</a:t>
            </a:r>
          </a:p>
        </c:rich>
      </c:tx>
      <c:layout>
        <c:manualLayout>
          <c:xMode val="edge"/>
          <c:yMode val="edge"/>
          <c:x val="0.27125011763967766"/>
          <c:y val="2.935424394264767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8.7649487644624241E-2"/>
          <c:y val="0.14600585333570526"/>
          <c:w val="0.84462233548456156"/>
          <c:h val="0.71350030214995586"/>
        </c:manualLayout>
      </c:layout>
      <c:lineChart>
        <c:grouping val="standard"/>
        <c:ser>
          <c:idx val="2"/>
          <c:order val="0"/>
          <c:tx>
            <c:strRef>
              <c:f>'!Progress'!$I$39</c:f>
              <c:strCache>
                <c:ptCount val="1"/>
                <c:pt idx="0">
                  <c:v>Planned Progress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dPt>
            <c:idx val="6"/>
            <c:marker>
              <c:symbol val="none"/>
            </c:marker>
          </c:dPt>
          <c:dPt>
            <c:idx val="7"/>
            <c:marker>
              <c:symbol val="none"/>
            </c:marker>
          </c:dPt>
          <c:dPt>
            <c:idx val="9"/>
            <c:marker>
              <c:symbol val="none"/>
            </c:marker>
          </c:dPt>
          <c:cat>
            <c:strRef>
              <c:f>'!Progress'!$B$39:$B$50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Today7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'!Progress'!$C$39:$C$49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95</c:v>
                </c:pt>
                <c:pt idx="10">
                  <c:v>100</c:v>
                </c:pt>
              </c:numCache>
            </c:numRef>
          </c:val>
        </c:ser>
        <c:ser>
          <c:idx val="3"/>
          <c:order val="1"/>
          <c:tx>
            <c:strRef>
              <c:f>'!Progress'!$I$40</c:f>
              <c:strCache>
                <c:ptCount val="1"/>
                <c:pt idx="0">
                  <c:v>Actual Progress</c:v>
                </c:pt>
              </c:strCache>
            </c:strRef>
          </c:tx>
          <c:spPr>
            <a:ln w="38100">
              <a:solidFill>
                <a:srgbClr val="008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008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strRef>
              <c:f>'!Progress'!$B$39:$B$50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Today7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strCache>
            </c:strRef>
          </c:cat>
          <c:val>
            <c:numRef>
              <c:f>'!Progress'!$D$39:$D$49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35</c:v>
                </c:pt>
                <c:pt idx="5">
                  <c:v>50</c:v>
                </c:pt>
                <c:pt idx="6">
                  <c:v>65</c:v>
                </c:pt>
              </c:numCache>
            </c:numRef>
          </c:val>
        </c:ser>
        <c:marker val="1"/>
        <c:axId val="142844672"/>
        <c:axId val="142846976"/>
      </c:lineChart>
      <c:catAx>
        <c:axId val="14284467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W e e k s</a:t>
                </a:r>
              </a:p>
            </c:rich>
          </c:tx>
          <c:layout>
            <c:manualLayout>
              <c:xMode val="edge"/>
              <c:yMode val="edge"/>
              <c:x val="0.44125018038083891"/>
              <c:y val="0.93135268215440015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ajorTickMark val="cross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42846976"/>
        <c:crosses val="autoZero"/>
        <c:lblAlgn val="ctr"/>
        <c:lblOffset val="100"/>
        <c:tickLblSkip val="1"/>
        <c:tickMarkSkip val="1"/>
      </c:catAx>
      <c:valAx>
        <c:axId val="142846976"/>
        <c:scaling>
          <c:orientation val="minMax"/>
          <c:max val="100"/>
        </c:scaling>
        <c:axPos val="l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Progress in Percent</a:t>
                </a:r>
              </a:p>
            </c:rich>
          </c:tx>
          <c:layout>
            <c:manualLayout>
              <c:xMode val="edge"/>
              <c:yMode val="edge"/>
              <c:x val="1.465771559431565E-2"/>
              <c:y val="0.2544517472506021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ajorTickMark val="cross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42844672"/>
        <c:crosses val="autoZero"/>
        <c:crossBetween val="between"/>
        <c:majorUnit val="1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4621576685384463"/>
          <c:y val="0.57713628771610159"/>
          <c:w val="0.28047833861404792"/>
          <c:h val="0.15840263768681817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85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2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P r o j e c t  C o s t  D i a g r a m</a:t>
            </a:r>
          </a:p>
        </c:rich>
      </c:tx>
      <c:layout>
        <c:manualLayout>
          <c:xMode val="edge"/>
          <c:yMode val="edge"/>
          <c:x val="0.24611460176718328"/>
          <c:y val="5.0326719160104991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9.5536413469068202E-2"/>
          <c:y val="0.17466689409751834"/>
          <c:w val="0.64917776037588126"/>
          <c:h val="0.68666756076505275"/>
        </c:manualLayout>
      </c:layout>
      <c:barChart>
        <c:barDir val="col"/>
        <c:grouping val="clustered"/>
        <c:ser>
          <c:idx val="1"/>
          <c:order val="0"/>
          <c:tx>
            <c:strRef>
              <c:f>'!CostPlan'!$I$37</c:f>
              <c:strCache>
                <c:ptCount val="1"/>
                <c:pt idx="0">
                  <c:v>Planned Costs</c:v>
                </c:pt>
              </c:strCache>
            </c:strRef>
          </c:tx>
          <c:spPr>
            <a:solidFill>
              <a:srgbClr val="FF9900"/>
            </a:solidFill>
            <a:ln w="25400">
              <a:noFill/>
            </a:ln>
          </c:spPr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'!CostPlan'!$C$38:$C$45</c:f>
              <c:numCache>
                <c:formatCode>General</c:formatCode>
                <c:ptCount val="8"/>
                <c:pt idx="0">
                  <c:v>42</c:v>
                </c:pt>
                <c:pt idx="1">
                  <c:v>30</c:v>
                </c:pt>
                <c:pt idx="2">
                  <c:v>54</c:v>
                </c:pt>
                <c:pt idx="3">
                  <c:v>66</c:v>
                </c:pt>
                <c:pt idx="4">
                  <c:v>78</c:v>
                </c:pt>
                <c:pt idx="5">
                  <c:v>54</c:v>
                </c:pt>
                <c:pt idx="6">
                  <c:v>48</c:v>
                </c:pt>
                <c:pt idx="7">
                  <c:v>48</c:v>
                </c:pt>
              </c:numCache>
            </c:numRef>
          </c:val>
        </c:ser>
        <c:ser>
          <c:idx val="0"/>
          <c:order val="1"/>
          <c:tx>
            <c:strRef>
              <c:f>'!CostPlan'!$I$38</c:f>
              <c:strCache>
                <c:ptCount val="1"/>
                <c:pt idx="0">
                  <c:v>Actual Costs</c:v>
                </c:pt>
              </c:strCache>
            </c:strRef>
          </c:tx>
          <c:spPr>
            <a:solidFill>
              <a:srgbClr val="99CC00"/>
            </a:solidFill>
            <a:ln w="25400">
              <a:noFill/>
            </a:ln>
          </c:spPr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'!CostPlan'!$D$38:$D$45</c:f>
              <c:numCache>
                <c:formatCode>General</c:formatCode>
                <c:ptCount val="8"/>
                <c:pt idx="0">
                  <c:v>46</c:v>
                </c:pt>
                <c:pt idx="1">
                  <c:v>28.5</c:v>
                </c:pt>
                <c:pt idx="2">
                  <c:v>30.75</c:v>
                </c:pt>
                <c:pt idx="3">
                  <c:v>84</c:v>
                </c:pt>
                <c:pt idx="4">
                  <c:v>54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</c:ser>
        <c:axId val="142994048"/>
        <c:axId val="143111296"/>
      </c:barChart>
      <c:lineChart>
        <c:grouping val="standard"/>
        <c:ser>
          <c:idx val="2"/>
          <c:order val="2"/>
          <c:tx>
            <c:strRef>
              <c:f>'!CostPlan'!$I$39</c:f>
              <c:strCache>
                <c:ptCount val="1"/>
                <c:pt idx="0">
                  <c:v>Planned Cumulative Costs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'!CostPlan'!$E$38:$E$45</c:f>
              <c:numCache>
                <c:formatCode>General</c:formatCode>
                <c:ptCount val="8"/>
                <c:pt idx="0">
                  <c:v>42</c:v>
                </c:pt>
                <c:pt idx="1">
                  <c:v>72</c:v>
                </c:pt>
                <c:pt idx="2">
                  <c:v>126</c:v>
                </c:pt>
                <c:pt idx="3">
                  <c:v>192</c:v>
                </c:pt>
                <c:pt idx="4">
                  <c:v>270</c:v>
                </c:pt>
                <c:pt idx="5">
                  <c:v>324</c:v>
                </c:pt>
                <c:pt idx="6">
                  <c:v>372</c:v>
                </c:pt>
                <c:pt idx="7">
                  <c:v>420</c:v>
                </c:pt>
              </c:numCache>
            </c:numRef>
          </c:val>
        </c:ser>
        <c:ser>
          <c:idx val="3"/>
          <c:order val="3"/>
          <c:tx>
            <c:strRef>
              <c:f>'!CostPlan'!$I$40</c:f>
              <c:strCache>
                <c:ptCount val="1"/>
                <c:pt idx="0">
                  <c:v>Actual Cumulative Costs</c:v>
                </c:pt>
              </c:strCache>
            </c:strRef>
          </c:tx>
          <c:spPr>
            <a:ln w="38100">
              <a:solidFill>
                <a:srgbClr val="008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008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'!CostPlan'!$F$38:$F$45</c:f>
              <c:numCache>
                <c:formatCode>General</c:formatCode>
                <c:ptCount val="8"/>
                <c:pt idx="0">
                  <c:v>46</c:v>
                </c:pt>
                <c:pt idx="1">
                  <c:v>74.5</c:v>
                </c:pt>
                <c:pt idx="2">
                  <c:v>105.25</c:v>
                </c:pt>
                <c:pt idx="3">
                  <c:v>189.25</c:v>
                </c:pt>
                <c:pt idx="4">
                  <c:v>243.25</c:v>
                </c:pt>
                <c:pt idx="5">
                  <c:v>243.25</c:v>
                </c:pt>
                <c:pt idx="6">
                  <c:v>243.25</c:v>
                </c:pt>
                <c:pt idx="7">
                  <c:v>243.25</c:v>
                </c:pt>
              </c:numCache>
            </c:numRef>
          </c:val>
        </c:ser>
        <c:marker val="1"/>
        <c:axId val="143113216"/>
        <c:axId val="90968832"/>
      </c:lineChart>
      <c:catAx>
        <c:axId val="142994048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M i l e s t o n e s</a:t>
                </a:r>
              </a:p>
            </c:rich>
          </c:tx>
          <c:layout>
            <c:manualLayout>
              <c:xMode val="edge"/>
              <c:yMode val="edge"/>
              <c:x val="0.37296641365404937"/>
              <c:y val="0.91960965879265089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ajorTickMark val="cross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43111296"/>
        <c:crosses val="autoZero"/>
        <c:lblAlgn val="ctr"/>
        <c:lblOffset val="100"/>
        <c:tickLblSkip val="1"/>
        <c:tickMarkSkip val="1"/>
      </c:catAx>
      <c:valAx>
        <c:axId val="143111296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Costs per MS in 100€</a:t>
                </a:r>
              </a:p>
            </c:rich>
          </c:tx>
          <c:layout>
            <c:manualLayout>
              <c:xMode val="edge"/>
              <c:yMode val="edge"/>
              <c:x val="1.627041725500836E-2"/>
              <c:y val="0.29019674540682416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ajorTickMark val="cross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42994048"/>
        <c:crosses val="autoZero"/>
        <c:crossBetween val="between"/>
        <c:majorUnit val="15"/>
      </c:valAx>
      <c:catAx>
        <c:axId val="143113216"/>
        <c:scaling>
          <c:orientation val="minMax"/>
        </c:scaling>
        <c:delete val="1"/>
        <c:axPos val="b"/>
        <c:tickLblPos val="nextTo"/>
        <c:crossAx val="90968832"/>
        <c:crosses val="autoZero"/>
        <c:lblAlgn val="ctr"/>
        <c:lblOffset val="100"/>
      </c:catAx>
      <c:valAx>
        <c:axId val="90968832"/>
        <c:scaling>
          <c:orientation val="minMax"/>
        </c:scaling>
        <c:axPos val="r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Cumulative Costs in 100€</a:t>
                </a:r>
              </a:p>
            </c:rich>
          </c:tx>
          <c:layout>
            <c:manualLayout>
              <c:xMode val="edge"/>
              <c:yMode val="edge"/>
              <c:x val="0.93992539108022621"/>
              <c:y val="0.29019674540682416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majorTickMark val="cross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43113216"/>
        <c:crosses val="max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9.6319498825371969E-2"/>
          <c:y val="0.14800020997375327"/>
          <c:w val="0.25685199686765886"/>
          <c:h val="0.23333375328083986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85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0.58745</cdr:x>
      <cdr:y>0.13769</cdr:y>
    </cdr:from>
    <cdr:to>
      <cdr:x>0.58745</cdr:x>
      <cdr:y>0.86022</cdr:y>
    </cdr:to>
    <cdr:sp macro="" textlink="">
      <cdr:nvSpPr>
        <cdr:cNvPr id="4100" name="Line 4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4681517" y="634765"/>
          <a:ext cx="0" cy="3330935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val="000000"/>
          </a:solidFill>
          <a:round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27.05.2018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‹#›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5562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27.05.2018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68901577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27.05.2018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39271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27.05.2018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80726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3"/>
            <a:r>
              <a:rPr lang="de-DE" dirty="0"/>
              <a:t>Zweite Ebene</a:t>
            </a:r>
          </a:p>
          <a:p>
            <a:pPr lvl="3"/>
            <a:r>
              <a:rPr lang="de-DE" dirty="0" err="1"/>
              <a:t>Dasf</a:t>
            </a:r>
            <a:endParaRPr lang="de-DE" dirty="0"/>
          </a:p>
          <a:p>
            <a:pPr lvl="3"/>
            <a:endParaRPr lang="de-DE" dirty="0"/>
          </a:p>
          <a:p>
            <a:pPr lvl="0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=""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71116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="" xmlns:a16="http://schemas.microsoft.com/office/drawing/2014/main" id="{4882350C-6334-4916-9733-80EACE7D78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5660" y="3573016"/>
            <a:ext cx="4913312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de-DE" dirty="0"/>
              <a:t>Second Line</a:t>
            </a:r>
          </a:p>
        </p:txBody>
      </p:sp>
    </p:spTree>
    <p:extLst>
      <p:ext uri="{BB962C8B-B14F-4D97-AF65-F5344CB8AC3E}">
        <p14:creationId xmlns="" xmlns:p14="http://schemas.microsoft.com/office/powerpoint/2010/main" val="373593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2131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="" xmlns:a16="http://schemas.microsoft.com/office/drawing/2014/main" id="{0ACFDE8C-EE58-476C-824F-D63F9A1932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=""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="" xmlns:a16="http://schemas.microsoft.com/office/drawing/2014/main" id="{FE632BED-56AD-477F-8460-D3566A1999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644804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A25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16004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273204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5" name="Textplatzhalter 2">
            <a:extLst>
              <a:ext uri="{FF2B5EF4-FFF2-40B4-BE49-F238E27FC236}">
                <a16:creationId xmlns="" xmlns:a16="http://schemas.microsoft.com/office/drawing/2014/main" id="{BBC94524-CEF7-4FEE-A69C-0A235A9DE2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480022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279622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="" xmlns:a16="http://schemas.microsoft.com/office/drawing/2014/main" id="{0A4E1171-B745-439D-A585-E7EE30AA2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467692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81009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267292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="" xmlns:a16="http://schemas.microsoft.com/office/drawing/2014/main" id="{6C84DDA1-14DF-4AD5-AEC9-27DE46C2AE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  <a:p>
            <a:pPr lvl="4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2131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="" xmlns:a16="http://schemas.microsoft.com/office/drawing/2014/main" id="{0ACFDE8C-EE58-476C-824F-D63F9A1932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59274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3"/>
            <a:r>
              <a:rPr lang="de-DE" dirty="0"/>
              <a:t>Zweite Ebene</a:t>
            </a:r>
          </a:p>
          <a:p>
            <a:pPr lvl="3"/>
            <a:r>
              <a:rPr lang="de-DE" dirty="0" err="1"/>
              <a:t>Dasf</a:t>
            </a:r>
            <a:endParaRPr lang="de-DE" dirty="0"/>
          </a:p>
          <a:p>
            <a:pPr lvl="3"/>
            <a:endParaRPr lang="de-DE" dirty="0"/>
          </a:p>
          <a:p>
            <a:pPr lvl="0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=""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62130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6" y="1588"/>
            <a:ext cx="9144000" cy="6858000"/>
          </a:xfrm>
          <a:prstGeom prst="rect">
            <a:avLst/>
          </a:prstGeom>
          <a:solidFill>
            <a:srgbClr val="8A25B1"/>
          </a:solidFill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019908" y="105483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="" xmlns:a16="http://schemas.microsoft.com/office/drawing/2014/main" id="{D2877770-2D32-4A45-AB6B-02815B100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6398" y="10647"/>
            <a:ext cx="1937984" cy="673423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="" xmlns:a16="http://schemas.microsoft.com/office/drawing/2014/main" id="{CD672D66-954A-47FE-BC6E-45B2FCA3899E}"/>
              </a:ext>
            </a:extLst>
          </p:cNvPr>
          <p:cNvSpPr txBox="1">
            <a:spLocks/>
          </p:cNvSpPr>
          <p:nvPr/>
        </p:nvSpPr>
        <p:spPr>
          <a:xfrm>
            <a:off x="-2339" y="6491436"/>
            <a:ext cx="9144000" cy="360000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anchor="ctr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 algn="l">
              <a:buNone/>
            </a:pPr>
            <a:endParaRPr lang="de-DE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99727" y="6549729"/>
            <a:ext cx="681980" cy="2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14250F2A-FD75-C648-9881-23847D42C43D}" type="slidenum">
              <a:rPr lang="de-DE" sz="1200" b="1">
                <a:solidFill>
                  <a:schemeClr val="bg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sz="1200" dirty="0">
              <a:solidFill>
                <a:schemeClr val="bg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70" r:id="rId4"/>
    <p:sldLayoutId id="2147483660" r:id="rId5"/>
    <p:sldLayoutId id="2147483661" r:id="rId6"/>
    <p:sldLayoutId id="2147483671" r:id="rId7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6" y="1588"/>
            <a:ext cx="9144000" cy="6858000"/>
          </a:xfrm>
          <a:prstGeom prst="rect">
            <a:avLst/>
          </a:prstGeom>
          <a:solidFill>
            <a:srgbClr val="8A25B1"/>
          </a:solidFill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019908" y="105483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9" name="Textplatzhalter 2">
            <a:extLst>
              <a:ext uri="{FF2B5EF4-FFF2-40B4-BE49-F238E27FC236}">
                <a16:creationId xmlns="" xmlns:a16="http://schemas.microsoft.com/office/drawing/2014/main" id="{CD672D66-954A-47FE-BC6E-45B2FCA3899E}"/>
              </a:ext>
            </a:extLst>
          </p:cNvPr>
          <p:cNvSpPr txBox="1">
            <a:spLocks/>
          </p:cNvSpPr>
          <p:nvPr/>
        </p:nvSpPr>
        <p:spPr>
          <a:xfrm>
            <a:off x="-2339" y="6491436"/>
            <a:ext cx="9144000" cy="360000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anchor="ctr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 algn="l">
              <a:buNone/>
            </a:pPr>
            <a:endParaRPr lang="de-DE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99727" y="6549729"/>
            <a:ext cx="681980" cy="2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14250F2A-FD75-C648-9881-23847D42C43D}" type="slidenum">
              <a:rPr lang="de-DE" sz="1200" b="1">
                <a:solidFill>
                  <a:schemeClr val="bg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sz="1200" dirty="0">
              <a:solidFill>
                <a:schemeClr val="bg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81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2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3" descr="005_INF_002.jpg">
            <a:extLst>
              <a:ext uri="{FF2B5EF4-FFF2-40B4-BE49-F238E27FC236}">
                <a16:creationId xmlns="" xmlns:a16="http://schemas.microsoft.com/office/drawing/2014/main" id="{CBE90EA9-1754-47A9-8994-65F5A42302B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" name="Rechteck 1">
            <a:extLst>
              <a:ext uri="{FF2B5EF4-FFF2-40B4-BE49-F238E27FC236}">
                <a16:creationId xmlns="" xmlns:a16="http://schemas.microsoft.com/office/drawing/2014/main" id="{EF0F9F93-240E-4C7D-B4DE-8353D0C0175D}"/>
              </a:ext>
            </a:extLst>
          </p:cNvPr>
          <p:cNvSpPr/>
          <p:nvPr/>
        </p:nvSpPr>
        <p:spPr>
          <a:xfrm>
            <a:off x="0" y="4772191"/>
            <a:ext cx="9144000" cy="20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2EF6C4CB-4E17-49F8-A6B8-A9C8B9281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5445224"/>
            <a:ext cx="3419189" cy="1188120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="" xmlns:a16="http://schemas.microsoft.com/office/drawing/2014/main" id="{FF8F06FE-B3A8-457F-94F0-73969BE22740}"/>
              </a:ext>
            </a:extLst>
          </p:cNvPr>
          <p:cNvSpPr txBox="1">
            <a:spLocks/>
          </p:cNvSpPr>
          <p:nvPr/>
        </p:nvSpPr>
        <p:spPr>
          <a:xfrm>
            <a:off x="1240892" y="3016736"/>
            <a:ext cx="7466074" cy="493150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None/>
              <a:defRPr kumimoji="0" lang="de-DE" sz="3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+mj-ea"/>
                <a:cs typeface="+mj-cs"/>
              </a:defRPr>
            </a:lvl1pPr>
            <a:lvl2pPr marL="35052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2pPr>
            <a:lvl3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3pPr>
            <a:lvl4pPr marL="35052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4pPr>
            <a:lvl5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38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Simulation Project 2018</a:t>
            </a:r>
          </a:p>
        </p:txBody>
      </p:sp>
    </p:spTree>
    <p:extLst>
      <p:ext uri="{BB962C8B-B14F-4D97-AF65-F5344CB8AC3E}">
        <p14:creationId xmlns="" xmlns:p14="http://schemas.microsoft.com/office/powerpoint/2010/main" val="349333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="" xmlns:a16="http://schemas.microsoft.com/office/drawing/2014/main" id="{36137687-3753-4300-9A67-903D41585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5660" y="3573016"/>
            <a:ext cx="5244740" cy="358775"/>
          </a:xfrm>
        </p:spPr>
        <p:txBody>
          <a:bodyPr/>
          <a:lstStyle/>
          <a:p>
            <a:r>
              <a:rPr lang="de-DE" dirty="0">
                <a:solidFill>
                  <a:srgbClr val="8926B1"/>
                </a:solidFill>
              </a:rPr>
              <a:t>Milestone </a:t>
            </a:r>
            <a:r>
              <a:rPr lang="de-DE" dirty="0" smtClean="0">
                <a:solidFill>
                  <a:srgbClr val="8926B1"/>
                </a:solidFill>
              </a:rPr>
              <a:t>5 </a:t>
            </a:r>
            <a:r>
              <a:rPr lang="de-DE" dirty="0">
                <a:solidFill>
                  <a:srgbClr val="8926B1"/>
                </a:solidFill>
              </a:rPr>
              <a:t>– </a:t>
            </a:r>
            <a:r>
              <a:rPr lang="de-DE" dirty="0" smtClean="0">
                <a:solidFill>
                  <a:srgbClr val="8926B1"/>
                </a:solidFill>
              </a:rPr>
              <a:t>Simulation Program</a:t>
            </a:r>
            <a:endParaRPr lang="de-DE" dirty="0">
              <a:solidFill>
                <a:srgbClr val="8926B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71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" y="5791200"/>
            <a:ext cx="8537574" cy="467920"/>
          </a:xfrm>
        </p:spPr>
        <p:txBody>
          <a:bodyPr/>
          <a:lstStyle/>
          <a:p>
            <a:pPr algn="ctr"/>
            <a:r>
              <a:rPr lang="en-US" dirty="0" smtClean="0"/>
              <a:t>Lane Prioritizing Problem</a:t>
            </a:r>
            <a:endParaRPr lang="en-US" dirty="0"/>
          </a:p>
        </p:txBody>
      </p:sp>
      <p:pic>
        <p:nvPicPr>
          <p:cNvPr id="6" name="Picture 5" descr="SIM probl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101" y="1393720"/>
            <a:ext cx="6775798" cy="4070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  <p:pic>
        <p:nvPicPr>
          <p:cNvPr id="8" name="Picture 7" descr="SIM valid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493882"/>
            <a:ext cx="8991600" cy="39925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Schedule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609600" y="1524000"/>
          <a:ext cx="7969250" cy="4610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Plan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517525" y="1447800"/>
          <a:ext cx="8108950" cy="4762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4886792"/>
          </a:xfrm>
        </p:spPr>
        <p:txBody>
          <a:bodyPr/>
          <a:lstStyle/>
          <a:p>
            <a:pPr marL="350520" indent="0">
              <a:buNone/>
            </a:pPr>
            <a:r>
              <a:rPr lang="de-DE" dirty="0" smtClean="0"/>
              <a:t>Budget: 24.325 € spent</a:t>
            </a:r>
          </a:p>
          <a:p>
            <a:pPr marL="350520" indent="0">
              <a:buNone/>
            </a:pPr>
            <a:endParaRPr lang="de-DE" dirty="0" smtClean="0"/>
          </a:p>
          <a:p>
            <a:pPr marL="350520" indent="0">
              <a:buNone/>
            </a:pPr>
            <a:r>
              <a:rPr lang="de-DE" dirty="0" smtClean="0"/>
              <a:t>Lesson learned:</a:t>
            </a:r>
          </a:p>
          <a:p>
            <a:pPr lvl="1" indent="0"/>
            <a:r>
              <a:rPr lang="de-DE" dirty="0" smtClean="0"/>
              <a:t>  Prepare ahead: the content of next milestone might be a guidance for the current milestone.</a:t>
            </a:r>
          </a:p>
          <a:p>
            <a:pPr lvl="1" indent="0"/>
            <a:r>
              <a:rPr lang="de-DE" dirty="0" smtClean="0"/>
              <a:t>  Stay healthy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SIMTECH – </a:t>
            </a:r>
            <a:r>
              <a:rPr lang="de-DE" dirty="0" smtClean="0"/>
              <a:t>So Far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</p:spTree>
    <p:extLst>
      <p:ext uri="{BB962C8B-B14F-4D97-AF65-F5344CB8AC3E}">
        <p14:creationId xmlns="" xmlns:p14="http://schemas.microsoft.com/office/powerpoint/2010/main" val="34843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3000" b="1" dirty="0" smtClean="0">
                <a:latin typeface="MV Boli" pitchFamily="2" charset="0"/>
                <a:cs typeface="MV Boli" pitchFamily="2" charset="0"/>
              </a:rPr>
              <a:t>	   </a:t>
            </a:r>
          </a:p>
          <a:p>
            <a:endParaRPr lang="en-US" sz="3000" b="1" dirty="0" smtClean="0">
              <a:latin typeface="MV Boli" pitchFamily="2" charset="0"/>
              <a:cs typeface="MV Boli" pitchFamily="2" charset="0"/>
            </a:endParaRPr>
          </a:p>
          <a:p>
            <a:endParaRPr lang="en-US" sz="3000" b="1" dirty="0" smtClean="0">
              <a:latin typeface="MV Boli" pitchFamily="2" charset="0"/>
              <a:cs typeface="MV Boli" pitchFamily="2" charset="0"/>
            </a:endParaRPr>
          </a:p>
          <a:p>
            <a:pPr algn="ctr"/>
            <a:r>
              <a:rPr lang="en-US" sz="3000" b="1" dirty="0" smtClean="0">
                <a:latin typeface="MV Boli" pitchFamily="2" charset="0"/>
                <a:cs typeface="MV Boli" pitchFamily="2" charset="0"/>
              </a:rPr>
              <a:t>THANK YOU FOR YOUR ATTENTION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 Model’s Structure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Implementation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Changes from the Conceptual Model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Future Plan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Project Circumstance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Lesson Learned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</a:rPr>
              <a:t>Suitable for a system with </a:t>
            </a:r>
            <a:r>
              <a:rPr lang="en-US" dirty="0" smtClean="0"/>
              <a:t>independent </a:t>
            </a:r>
            <a:r>
              <a:rPr lang="en-US" dirty="0" smtClean="0">
                <a:solidFill>
                  <a:schemeClr val="tx1"/>
                </a:solidFill>
              </a:rPr>
              <a:t>steps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</a:rPr>
              <a:t>Exhibits</a:t>
            </a:r>
            <a:r>
              <a:rPr lang="en-US" dirty="0" smtClean="0"/>
              <a:t> concurrence </a:t>
            </a:r>
            <a:r>
              <a:rPr lang="en-US" dirty="0" smtClean="0">
                <a:solidFill>
                  <a:schemeClr val="tx1"/>
                </a:solidFill>
              </a:rPr>
              <a:t>processing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</a:rPr>
              <a:t>Easy to </a:t>
            </a:r>
            <a:r>
              <a:rPr lang="en-US" dirty="0" smtClean="0"/>
              <a:t>extend </a:t>
            </a:r>
            <a:r>
              <a:rPr lang="en-US" dirty="0" smtClean="0">
                <a:solidFill>
                  <a:schemeClr val="tx1"/>
                </a:solidFill>
              </a:rPr>
              <a:t>by adding filter and by reusing filters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and Filter Structure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  <a:p>
            <a:endParaRPr lang="en-US" dirty="0"/>
          </a:p>
        </p:txBody>
      </p:sp>
      <p:pic>
        <p:nvPicPr>
          <p:cNvPr id="5" name="Picture 4" descr="Jacobstr 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93" y="1828800"/>
            <a:ext cx="5326607" cy="1295400"/>
          </a:xfrm>
          <a:prstGeom prst="rect">
            <a:avLst/>
          </a:prstGeom>
        </p:spPr>
      </p:pic>
      <p:pic>
        <p:nvPicPr>
          <p:cNvPr id="6" name="Picture 5" descr="SIM pipefil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7" y="3604017"/>
            <a:ext cx="7315203" cy="16537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Map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  <p:pic>
        <p:nvPicPr>
          <p:cNvPr id="13" name="Picture 12" descr="SIM ma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415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– Close up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  <a:p>
            <a:endParaRPr lang="en-US" dirty="0"/>
          </a:p>
        </p:txBody>
      </p:sp>
      <p:pic>
        <p:nvPicPr>
          <p:cNvPr id="12" name="Picture 11" descr="SIM Detai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102" y="1524000"/>
            <a:ext cx="6763098" cy="4584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Network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  <p:pic>
        <p:nvPicPr>
          <p:cNvPr id="8" name="Picture 7" descr="SIM ne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703"/>
            <a:ext cx="9144000" cy="3743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Car Source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  <a:p>
            <a:endParaRPr lang="en-US" dirty="0"/>
          </a:p>
        </p:txBody>
      </p:sp>
      <p:pic>
        <p:nvPicPr>
          <p:cNvPr id="14" name="Picture 13" descr="SIM sourc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12" y="1447800"/>
            <a:ext cx="4095803" cy="4495800"/>
          </a:xfrm>
          <a:prstGeom prst="rect">
            <a:avLst/>
          </a:prstGeom>
        </p:spPr>
      </p:pic>
      <p:pic>
        <p:nvPicPr>
          <p:cNvPr id="15" name="Picture 14" descr="SIM sourc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72" y="1431179"/>
            <a:ext cx="4285928" cy="45124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 Activity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  <a:p>
            <a:endParaRPr lang="en-US" dirty="0"/>
          </a:p>
        </p:txBody>
      </p:sp>
      <p:pic>
        <p:nvPicPr>
          <p:cNvPr id="11" name="Picture 10" descr="SIM activity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34" y="1278513"/>
            <a:ext cx="3259166" cy="5046088"/>
          </a:xfrm>
          <a:prstGeom prst="rect">
            <a:avLst/>
          </a:prstGeom>
        </p:spPr>
      </p:pic>
      <p:pic>
        <p:nvPicPr>
          <p:cNvPr id="12" name="Picture 11" descr="SIM activity 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57" y="1278512"/>
            <a:ext cx="4724643" cy="2959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</a:rPr>
              <a:t>Shorter road: cut off </a:t>
            </a:r>
            <a:r>
              <a:rPr lang="en-US" dirty="0" smtClean="0"/>
              <a:t>Ernst-Reuter-</a:t>
            </a:r>
            <a:r>
              <a:rPr lang="en-US" dirty="0" err="1" smtClean="0"/>
              <a:t>Allee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/>
              <a:t>Walther-</a:t>
            </a:r>
            <a:r>
              <a:rPr lang="en-US" dirty="0" err="1" smtClean="0"/>
              <a:t>Rathenau</a:t>
            </a:r>
            <a:r>
              <a:rPr lang="en-US" dirty="0" smtClean="0"/>
              <a:t>-Straße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</a:rPr>
              <a:t>Two more important crossroad: </a:t>
            </a:r>
            <a:r>
              <a:rPr lang="en-US" dirty="0" err="1" smtClean="0"/>
              <a:t>Johannisbergstraße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Hauptwache</a:t>
            </a:r>
            <a:endParaRPr lang="en-US" dirty="0" smtClean="0"/>
          </a:p>
          <a:p>
            <a:pPr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</a:rPr>
              <a:t>Pedestrian crosswalk near </a:t>
            </a:r>
            <a:r>
              <a:rPr lang="en-US" dirty="0" err="1" smtClean="0"/>
              <a:t>Mühlenstraße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Changes from the Conceptual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Milestone 5 – Simulation Program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Presentation_4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Introduction2" id="{EBE3B529-C23B-4897-B78D-4402005AD28A}" vid="{71A30BF8-EAF1-4B61-B05F-A23FC506A33E}"/>
    </a:ext>
  </a:extLst>
</a:theme>
</file>

<file path=ppt/theme/theme2.xml><?xml version="1.0" encoding="utf-8"?>
<a:theme xmlns:a="http://schemas.openxmlformats.org/drawingml/2006/main" name="1_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Introduction2" id="{EBE3B529-C23B-4897-B78D-4402005AD28A}" vid="{E32347D8-D91E-4558-8620-3288ACF1E9D1}"/>
    </a:ext>
  </a:extLst>
</a:theme>
</file>

<file path=ppt/theme/theme3.xml><?xml version="1.0" encoding="utf-8"?>
<a:theme xmlns:a="http://schemas.openxmlformats.org/drawingml/2006/main" name="2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ntroduction2" id="{EBE3B529-C23B-4897-B78D-4402005AD28A}" vid="{9C624A7B-5732-48EF-B00A-5F0A9D8BFD53}"/>
    </a:ext>
  </a:ext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Template_Presentation_4</Template>
  <TotalTime>612</TotalTime>
  <Words>279</Words>
  <Application>Microsoft Office PowerPoint</Application>
  <PresentationFormat>On-screen Show (4:3)</PresentationFormat>
  <Paragraphs>85</Paragraphs>
  <Slides>15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Template_Presentation_4</vt:lpstr>
      <vt:lpstr>1_Ovgu_INF</vt:lpstr>
      <vt:lpstr>2_Benutzerdefiniertes Design</vt:lpstr>
      <vt:lpstr>Slide 1</vt:lpstr>
      <vt:lpstr>Content</vt:lpstr>
      <vt:lpstr>Pipe and Filter Structure</vt:lpstr>
      <vt:lpstr>Implementation - Map</vt:lpstr>
      <vt:lpstr>Implementation – Close up</vt:lpstr>
      <vt:lpstr>Implementation - Network</vt:lpstr>
      <vt:lpstr>Implementation - Car Source</vt:lpstr>
      <vt:lpstr>Implementation - Activity</vt:lpstr>
      <vt:lpstr>Changes from the Conceptual Model</vt:lpstr>
      <vt:lpstr>Difficulties</vt:lpstr>
      <vt:lpstr>Future Plan</vt:lpstr>
      <vt:lpstr>Project Schedule</vt:lpstr>
      <vt:lpstr>Cost Plan</vt:lpstr>
      <vt:lpstr>SIMTECH – So Far</vt:lpstr>
      <vt:lpstr>Slide 15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Quang Phạm Hữu</dc:creator>
  <cp:lastModifiedBy>Quang Phạm Hữu</cp:lastModifiedBy>
  <cp:revision>71</cp:revision>
  <cp:lastPrinted>2009-04-03T10:08:54Z</cp:lastPrinted>
  <dcterms:created xsi:type="dcterms:W3CDTF">2018-04-22T12:59:54Z</dcterms:created>
  <dcterms:modified xsi:type="dcterms:W3CDTF">2018-05-27T21:56:30Z</dcterms:modified>
</cp:coreProperties>
</file>